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92" r:id="rId31"/>
    <p:sldId id="494" r:id="rId32"/>
    <p:sldId id="493" r:id="rId33"/>
    <p:sldId id="495" r:id="rId34"/>
    <p:sldId id="497" r:id="rId35"/>
    <p:sldId id="500" r:id="rId36"/>
    <p:sldId id="499" r:id="rId37"/>
    <p:sldId id="501" r:id="rId38"/>
    <p:sldId id="504" r:id="rId39"/>
    <p:sldId id="457" r:id="rId40"/>
    <p:sldId id="505" r:id="rId41"/>
    <p:sldId id="503" r:id="rId42"/>
    <p:sldId id="498" r:id="rId43"/>
    <p:sldId id="459" r:id="rId44"/>
    <p:sldId id="462" r:id="rId45"/>
    <p:sldId id="267" r:id="rId46"/>
    <p:sldId id="440" r:id="rId47"/>
    <p:sldId id="317" r:id="rId48"/>
    <p:sldId id="332" r:id="rId49"/>
    <p:sldId id="488" r:id="rId50"/>
    <p:sldId id="496" r:id="rId5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82324" autoAdjust="0"/>
  </p:normalViewPr>
  <p:slideViewPr>
    <p:cSldViewPr snapToGrid="0">
      <p:cViewPr varScale="1">
        <p:scale>
          <a:sx n="91" d="100"/>
          <a:sy n="91" d="100"/>
        </p:scale>
        <p:origin x="166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31/08/2023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https://mybinder.org/v2/gh/zz4fap/t319_aprendizado_de_maquina/main?filepath=notebooks%2Fregression%2Fformatos_diferentes_da_</a:t>
            </a:r>
            <a:r>
              <a:rPr lang="pt-BR" u="none" dirty="0"/>
              <a:t>superficie_de_erro</a:t>
            </a:r>
            <a:r>
              <a:rPr lang="pt-BR" u="none" dirty="0">
                <a:solidFill>
                  <a:srgbClr val="00B0F0"/>
                </a:solidFill>
              </a:rPr>
              <a:t>.ipynb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u="none"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u="none" dirty="0">
                <a:solidFill>
                  <a:srgbClr val="00B0F0"/>
                </a:solidFill>
              </a:rPr>
              <a:t>Exemplo</a:t>
            </a:r>
            <a:r>
              <a:rPr lang="pt-BR" u="none" dirty="0">
                <a:solidFill>
                  <a:srgbClr val="00B0F0"/>
                </a:solidFill>
              </a:rPr>
              <a:t>: https://colab.research.google.com/github/zz4fap/t319_aprendizado_de_maquina/blob/main/notebooks/regression/formatos_diferentes_da_superficie_de_erro.ipynb</a:t>
            </a:r>
            <a:endParaRPr lang="pt-BR" u="none"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1840755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31/08/2023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31/08/2023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31/08/2023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31/08/2023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31/08/2023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31/08/2023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31/08/2023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31/08/2023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olab.research.google.com/github/zz4fap/t319_aprendizado_de_maquina/blob/main/notebooks/regression/error_surface_example2.ipynb"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70.png"/><Relationship Id="rId3" Type="http://schemas.openxmlformats.org/officeDocument/2006/relationships/image" Target="../media/image360.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27.xml"/><Relationship Id="rId16" Type="http://schemas.openxmlformats.org/officeDocument/2006/relationships/hyperlink" Target="https://colab.research.google.com/github/zz4fap/t319_aprendizado_de_maquina/blob/main/notebooks/regression/formatos_diferentes_da_superficie_de_erro.ipynb" TargetMode="External"/><Relationship Id="rId1" Type="http://schemas.openxmlformats.org/officeDocument/2006/relationships/slideLayout" Target="../slideLayouts/slideLayout2.xml"/><Relationship Id="rId6" Type="http://schemas.openxmlformats.org/officeDocument/2006/relationships/image" Target="../media/image390.png"/><Relationship Id="rId11" Type="http://schemas.openxmlformats.org/officeDocument/2006/relationships/image" Target="../media/image68.png"/><Relationship Id="rId5" Type="http://schemas.openxmlformats.org/officeDocument/2006/relationships/image" Target="../media/image65.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4.png"/><Relationship Id="rId9" Type="http://schemas.openxmlformats.org/officeDocument/2006/relationships/image" Target="../media/image420.png"/><Relationship Id="rId1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4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dirty="0"/>
              <a:t>Como encontramos os pesos que minimizam a função de erro?</a:t>
            </a:r>
          </a:p>
          <a:p>
            <a:pPr algn="ctr"/>
            <a:endParaRPr lang="pt-BR" sz="4800"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dirty="0"/>
              <a:t>Então, como sabemos se o ponto encontrado é um mínimo ou um máximo da função?</a:t>
            </a:r>
          </a:p>
          <a:p>
            <a:pPr algn="ctr"/>
            <a:endParaRPr lang="pt-BR" sz="4800"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lnSpcReduction="10000"/>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 de erro.</a:t>
                </a:r>
              </a:p>
            </p:txBody>
          </p:sp>
        </mc:Choice>
        <mc:Fallback>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2663"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m:t>.</m:t>
                    </m:r>
                  </m:oMath>
                </a14:m>
                <a:endParaRPr lang="pt-BR" dirty="0"/>
              </a:p>
              <a:p>
                <a:r>
                  <a:rPr lang="pt-BR" dirty="0"/>
                  <a:t>O que isso significa?</a:t>
                </a:r>
              </a:p>
            </p:txBody>
          </p:sp>
        </mc:Choice>
        <mc:Fallback>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mc:Choice xmlns:a14="http://schemas.microsoft.com/office/drawing/2010/main"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da </a:t>
            </a:r>
            <a:r>
              <a:rPr lang="pt-BR" sz="1400" b="1" i="1" dirty="0"/>
              <a:t>função objetivo</a:t>
            </a:r>
            <a:r>
              <a:rPr lang="pt-BR" sz="1400" dirty="0"/>
              <a:t> com sua </a:t>
            </a:r>
            <a:r>
              <a:rPr lang="pt-BR" sz="1400" b="1" dirty="0"/>
              <a:t>versão ruidosa</a:t>
            </a:r>
            <a:r>
              <a:rPr lang="pt-BR" sz="1400" dirty="0"/>
              <a:t>.</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𝟏</m:t>
                            </m:r>
                          </m:sub>
                        </m:sSub>
                      </m:e>
                    </m:acc>
                  </m:oMath>
                </a14:m>
                <a:r>
                  <a:rPr lang="pt-BR" b="1" dirty="0">
                    <a:solidFill>
                      <a:srgbClr val="00B0F0"/>
                    </a:solidFill>
                  </a:rPr>
                  <a:t> 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𝟐</m:t>
                            </m:r>
                          </m:sub>
                        </m:sSub>
                      </m:e>
                    </m:acc>
                  </m:oMath>
                </a14:m>
                <a:r>
                  <a:rPr lang="pt-BR" b="1" dirty="0">
                    <a:solidFill>
                      <a:srgbClr val="00B0F0"/>
                    </a:solidFill>
                  </a:rPr>
                  <a:t>?</a:t>
                </a:r>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a:blip r:embed="rId4"/>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a:t>OBS</a:t>
            </a:r>
            <a:r>
              <a:rPr lang="pt-BR" sz="1400" dirty="0"/>
              <a:t>.: Se tivéssemos mais de dois atributos, já não seria possível plotar uma figura.</a:t>
            </a:r>
          </a:p>
        </p:txBody>
      </p:sp>
      <p:pic>
        <p:nvPicPr>
          <p:cNvPr id="9" name="Imagem 8"/>
          <p:cNvPicPr>
            <a:picLocks noChangeAspect="1"/>
          </p:cNvPicPr>
          <p:nvPr/>
        </p:nvPicPr>
        <p:blipFill rotWithShape="1">
          <a:blip r:embed="rId5">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6"/>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1</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2</m:t>
                                              </m:r>
                                            </m:sub>
                                          </m:sSub>
                                        </m:e>
                                      </m:acc>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ao longo de uma curva </a:t>
                </a:r>
                <a:r>
                  <a:rPr lang="pt-BR" b="1" i="1" dirty="0"/>
                  <a:t>terá o mesmo valor de erro</a:t>
                </a:r>
                <a:r>
                  <a:rPr lang="pt-BR" dirty="0"/>
                  <a:t>.</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6EBFCB-DB8E-C5DE-93AF-1A8A6D9F8D17}"/>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F9421EF5-A83A-26F3-DF7A-B969C104FB5F}"/>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315116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B811DE-25FD-B9FA-045A-8E090D1BC772}"/>
              </a:ext>
            </a:extLst>
          </p:cNvPr>
          <p:cNvSpPr>
            <a:spLocks noGrp="1"/>
          </p:cNvSpPr>
          <p:nvPr>
            <p:ph type="title"/>
          </p:nvPr>
        </p:nvSpPr>
        <p:spPr/>
        <p:txBody>
          <a:bodyPr/>
          <a:lstStyle/>
          <a:p>
            <a:r>
              <a:rPr lang="pt-BR" dirty="0"/>
              <a:t>Variações do formato da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807E193-D110-CC52-0F31-1BD46CAE49E4}"/>
                  </a:ext>
                </a:extLst>
              </p:cNvPr>
              <p:cNvSpPr>
                <a:spLocks noGrp="1"/>
              </p:cNvSpPr>
              <p:nvPr>
                <p:ph idx="1"/>
              </p:nvPr>
            </p:nvSpPr>
            <p:spPr>
              <a:xfrm>
                <a:off x="693683" y="1825624"/>
                <a:ext cx="11372193" cy="5032375"/>
              </a:xfrm>
            </p:spPr>
            <p:txBody>
              <a:bodyPr>
                <a:normAutofit/>
              </a:bodyPr>
              <a:lstStyle/>
              <a:p>
                <a:r>
                  <a:rPr lang="pt-BR" dirty="0"/>
                  <a:t>Agora veremos que </a:t>
                </a:r>
                <a:r>
                  <a:rPr lang="pt-BR" b="1" i="1" dirty="0"/>
                  <a:t>nem toda superfície de erro tem formato de tigela</a:t>
                </a:r>
                <a:r>
                  <a:rPr lang="pt-BR" dirty="0"/>
                  <a:t>, </a:t>
                </a:r>
                <a:r>
                  <a:rPr lang="pt-BR" b="1" i="1" dirty="0">
                    <a:solidFill>
                      <a:srgbClr val="00B050"/>
                    </a:solidFill>
                  </a:rPr>
                  <a:t>mas continuam sendo convexas</a:t>
                </a:r>
                <a:r>
                  <a:rPr lang="pt-BR" dirty="0"/>
                  <a:t>.</a:t>
                </a:r>
              </a:p>
              <a:p>
                <a:r>
                  <a:rPr lang="pt-BR" dirty="0"/>
                  <a:t>Ou seja, continuam tendo apenas </a:t>
                </a:r>
                <a:r>
                  <a:rPr lang="pt-BR" b="1" i="1" dirty="0">
                    <a:solidFill>
                      <a:srgbClr val="00B050"/>
                    </a:solidFill>
                  </a:rPr>
                  <a:t>um ponto de mínimo</a:t>
                </a:r>
                <a:r>
                  <a:rPr lang="pt-BR" dirty="0"/>
                  <a:t>.</a:t>
                </a:r>
              </a:p>
              <a:p>
                <a:r>
                  <a:rPr lang="pt-BR" dirty="0"/>
                  <a:t>Para demonstrar isso vamos supor a seguinte </a:t>
                </a:r>
                <a:r>
                  <a:rPr lang="pt-BR" b="1" i="1" dirty="0"/>
                  <a:t>função observável</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b="1" i="1" dirty="0"/>
              </a:p>
              <a:p>
                <a:pPr marL="0" indent="0">
                  <a:buNone/>
                </a:pPr>
                <a:r>
                  <a:rPr lang="pt-BR" dirty="0"/>
                  <a:t>onde a </a:t>
                </a:r>
                <a:r>
                  <a:rPr lang="pt-BR" b="1" i="1" dirty="0"/>
                  <a:t>função objetivo </a:t>
                </a:r>
                <a:r>
                  <a:rPr lang="pt-BR" dirty="0"/>
                  <a:t>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r>
                  <a:rPr lang="pt-BR" dirty="0"/>
                  <a:t>Agora, suponhamos que nós quiséssemos aproximar a </a:t>
                </a:r>
                <a:r>
                  <a:rPr lang="pt-BR" b="1" i="1" dirty="0"/>
                  <a:t>função objetivo </a:t>
                </a:r>
                <a:r>
                  <a:rPr lang="pt-BR" dirty="0"/>
                  <a:t>com a seguinte </a:t>
                </a:r>
                <a:r>
                  <a:rPr lang="pt-BR" b="1" i="1" dirty="0"/>
                  <a:t>função hipótese</a:t>
                </a:r>
                <a:endParaRPr lang="pt-BR" dirty="0"/>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pPr marL="0" indent="0" algn="ctr">
                  <a:buNone/>
                </a:pPr>
                <a:endParaRPr lang="pt-BR" dirty="0"/>
              </a:p>
            </p:txBody>
          </p:sp>
        </mc:Choice>
        <mc:Fallback>
          <p:sp>
            <p:nvSpPr>
              <p:cNvPr id="3" name="Espaço Reservado para Conteúdo 2">
                <a:extLst>
                  <a:ext uri="{FF2B5EF4-FFF2-40B4-BE49-F238E27FC236}">
                    <a16:creationId xmlns:a16="http://schemas.microsoft.com/office/drawing/2014/main" id="{8807E193-D110-CC52-0F31-1BD46CAE49E4}"/>
                  </a:ext>
                </a:extLst>
              </p:cNvPr>
              <p:cNvSpPr>
                <a:spLocks noGrp="1" noRot="1" noChangeAspect="1" noMove="1" noResize="1" noEditPoints="1" noAdjustHandles="1" noChangeArrowheads="1" noChangeShapeType="1" noTextEdit="1"/>
              </p:cNvSpPr>
              <p:nvPr>
                <p:ph idx="1"/>
              </p:nvPr>
            </p:nvSpPr>
            <p:spPr>
              <a:xfrm>
                <a:off x="693683" y="1825624"/>
                <a:ext cx="11372193" cy="5032375"/>
              </a:xfrm>
              <a:blipFill>
                <a:blip r:embed="rId2"/>
                <a:stretch>
                  <a:fillRect l="-1126" t="-1937" r="-1180"/>
                </a:stretch>
              </a:blipFill>
            </p:spPr>
            <p:txBody>
              <a:bodyPr/>
              <a:lstStyle/>
              <a:p>
                <a:r>
                  <a:rPr lang="pt-BR">
                    <a:noFill/>
                  </a:rPr>
                  <a:t> </a:t>
                </a:r>
              </a:p>
            </p:txBody>
          </p:sp>
        </mc:Fallback>
      </mc:AlternateContent>
    </p:spTree>
    <p:extLst>
      <p:ext uri="{BB962C8B-B14F-4D97-AF65-F5344CB8AC3E}">
        <p14:creationId xmlns:p14="http://schemas.microsoft.com/office/powerpoint/2010/main" val="1224323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F5248D-C310-39A3-0116-3C59EE072BC5}"/>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2540FB6A-F18A-27B7-CB3E-CA99DE7BF8FF}"/>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4115164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9" y="1825624"/>
                <a:ext cx="11164615" cy="5032375"/>
              </a:xfrm>
            </p:spPr>
            <p:txBody>
              <a:bodyPr>
                <a:normAutofit fontScale="70000" lnSpcReduction="20000"/>
              </a:bodyPr>
              <a:lstStyle/>
              <a:p>
                <a:r>
                  <a:rPr lang="pt-BR" dirty="0"/>
                  <a:t>Agora veremos que </a:t>
                </a:r>
                <a:r>
                  <a:rPr lang="pt-BR" b="1" i="1" dirty="0"/>
                  <a:t>nem toda superfície de erro tem formato de tigela</a:t>
                </a:r>
                <a:r>
                  <a:rPr lang="pt-BR" dirty="0"/>
                  <a:t>, </a:t>
                </a:r>
                <a:r>
                  <a:rPr lang="pt-BR" b="1" i="1" dirty="0">
                    <a:solidFill>
                      <a:srgbClr val="00B050"/>
                    </a:solidFill>
                  </a:rPr>
                  <a:t>mas continuam sendo convexas</a:t>
                </a:r>
                <a:r>
                  <a:rPr lang="pt-BR" dirty="0"/>
                  <a:t>.</a:t>
                </a:r>
              </a:p>
              <a:p>
                <a:r>
                  <a:rPr lang="pt-BR" dirty="0"/>
                  <a:t>Para demonstrar isso vamos supor a seguinte </a:t>
                </a:r>
                <a:r>
                  <a:rPr lang="pt-BR" b="1" i="1" dirty="0"/>
                  <a:t>função observável</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b="1" i="1" dirty="0"/>
              </a:p>
              <a:p>
                <a:pPr marL="0" indent="0">
                  <a:buNone/>
                </a:pPr>
                <a:r>
                  <a:rPr lang="pt-BR" dirty="0"/>
                  <a:t>onde a </a:t>
                </a:r>
                <a:r>
                  <a:rPr lang="pt-BR" b="1" i="1" dirty="0"/>
                  <a:t>função objetivo </a:t>
                </a:r>
                <a:r>
                  <a:rPr lang="pt-BR" dirty="0"/>
                  <a:t>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r>
                  <a:rPr lang="pt-BR" dirty="0"/>
                  <a:t>Agora, suponhamos que nós quiséssemos aproximar a </a:t>
                </a:r>
                <a:r>
                  <a:rPr lang="pt-BR" b="1" i="1" dirty="0"/>
                  <a:t>função objetivo </a:t>
                </a:r>
                <a:r>
                  <a:rPr lang="pt-BR" dirty="0"/>
                  <a:t>com a seguinte </a:t>
                </a:r>
                <a:r>
                  <a:rPr lang="pt-BR" b="1" i="1" dirty="0"/>
                  <a:t>função hipótese</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a:t>
                </a:r>
              </a:p>
              <a:p>
                <a:r>
                  <a:rPr lang="pt-BR" dirty="0"/>
                  <a:t>Inserindo a </a:t>
                </a:r>
                <a:r>
                  <a:rPr lang="pt-BR" b="1" i="1" dirty="0"/>
                  <a:t>função hipótese </a:t>
                </a:r>
                <a:r>
                  <a:rPr lang="pt-BR" dirty="0"/>
                  <a:t>na  </a:t>
                </a:r>
                <a:r>
                  <a:rPr lang="pt-BR" b="1" i="1" dirty="0"/>
                  <a:t>função de erro </a:t>
                </a:r>
                <a:r>
                  <a:rPr lang="pt-BR" dirty="0"/>
                  <a:t>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terá uma </a:t>
                </a:r>
                <a:r>
                  <a:rPr lang="pt-BR" b="1" i="1" dirty="0"/>
                  <a:t>influência maior no erro resultante</a:t>
                </a:r>
                <a:r>
                  <a:rPr lang="pt-BR" dirty="0"/>
                  <a:t>,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oMath>
                </a14:m>
                <a:r>
                  <a:rPr lang="pt-BR" dirty="0"/>
                  <a:t>.</a:t>
                </a:r>
              </a:p>
              <a:p>
                <a:r>
                  <a:rPr lang="pt-BR" dirty="0"/>
                  <a:t>Portanto, o erro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𝑛</m:t>
                            </m:r>
                          </m:e>
                        </m:d>
                      </m:e>
                    </m:d>
                  </m:oMath>
                </a14:m>
                <a:r>
                  <a:rPr lang="pt-BR" dirty="0"/>
                  <a:t> será </a:t>
                </a:r>
                <a:r>
                  <a:rPr lang="pt-BR" b="1" i="1" dirty="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portanto, pequenas variações de </a:t>
                </a:r>
                <a14:m>
                  <m:oMath xmlns:m="http://schemas.openxmlformats.org/officeDocument/2006/math">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oMath>
                </a14:m>
                <a:r>
                  <a:rPr lang="pt-BR" dirty="0"/>
                  <a:t> farão com que o erro varie rapidamente.</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9" y="1825624"/>
                <a:ext cx="11164615" cy="5032375"/>
              </a:xfrm>
              <a:blipFill rotWithShape="0">
                <a:blip r:embed="rId2"/>
                <a:stretch>
                  <a:fillRect l="-546" t="-2179"/>
                </a:stretch>
              </a:blipFill>
            </p:spPr>
            <p:txBody>
              <a:bodyPr/>
              <a:lstStyle/>
              <a:p>
                <a:r>
                  <a:rPr lang="pt-BR">
                    <a:noFill/>
                  </a:rPr>
                  <a:t> </a:t>
                </a:r>
              </a:p>
            </p:txBody>
          </p:sp>
        </mc:Fallback>
      </mc:AlternateContent>
    </p:spTree>
    <p:extLst>
      <p:ext uri="{BB962C8B-B14F-4D97-AF65-F5344CB8AC3E}">
        <p14:creationId xmlns:p14="http://schemas.microsoft.com/office/powerpoint/2010/main" val="2007354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85909"/>
          </a:xfrm>
        </p:spPr>
        <p:txBody>
          <a:bodyPr>
            <a:noAutofit/>
          </a:bodyPr>
          <a:lstStyle/>
          <a:p>
            <a:r>
              <a:rPr lang="pt-BR" dirty="0"/>
              <a:t>Superfícies de erro com diferentes formatos</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198" y="1345324"/>
                <a:ext cx="4155601" cy="5512677"/>
              </a:xfrm>
            </p:spPr>
            <p:txBody>
              <a:bodyPr>
                <a:normAutofit fontScale="85000" lnSpcReduction="20000"/>
              </a:bodyPr>
              <a:lstStyle/>
              <a:p>
                <a:pPr marL="285750" indent="-285750"/>
                <a:r>
                  <a:rPr lang="pt-BR" b="1" dirty="0"/>
                  <a:t>Coluna 1</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Portanto,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no </a:t>
                </a:r>
                <a:r>
                  <a:rPr lang="pt-BR" b="1" i="1" dirty="0"/>
                  <a:t>erro</a:t>
                </a:r>
                <a:r>
                  <a:rPr lang="pt-BR" dirty="0"/>
                  <a:t> é maior, ou seja, o erro varia mais rapidamente com variações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resultando num </a:t>
                </a:r>
                <a:r>
                  <a:rPr lang="pt-BR" b="1" i="1" dirty="0"/>
                  <a:t>vale</a:t>
                </a:r>
                <a:r>
                  <a:rPr lang="pt-BR" dirty="0"/>
                  <a:t>.</a:t>
                </a:r>
              </a:p>
              <a:p>
                <a:pPr marL="285750" indent="-285750"/>
                <a:r>
                  <a:rPr lang="pt-BR" b="1" dirty="0"/>
                  <a:t>Coluna 2</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tem intervalo de variação maior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a:t>. Então, o </a:t>
                </a:r>
                <a:r>
                  <a:rPr lang="pt-BR" b="1" i="1" dirty="0"/>
                  <a:t>peso</a:t>
                </a:r>
                <a:r>
                  <a:rPr lang="pt-BR" dirty="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oMath>
                </a14:m>
                <a:r>
                  <a:rPr lang="pt-BR" dirty="0"/>
                  <a:t> no erro é maior, resultando em um vale.</a:t>
                </a:r>
              </a:p>
              <a:p>
                <a:pPr marL="285750" indent="-285750"/>
                <a:r>
                  <a:rPr lang="pt-BR" b="1" dirty="0"/>
                  <a:t>Coluna 3</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têm intervalos semelhantes, então, a variação tanto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a:t> quanto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oMath>
                </a14:m>
                <a:r>
                  <a:rPr lang="pt-BR" dirty="0"/>
                  <a:t> tem </a:t>
                </a:r>
                <a:r>
                  <a:rPr lang="pt-BR" b="1" i="1" dirty="0"/>
                  <a:t>pesos</a:t>
                </a:r>
                <a:r>
                  <a:rPr lang="pt-BR" dirty="0"/>
                  <a:t> semelhante na variação do erro (tigela).</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198" y="1345324"/>
                <a:ext cx="4155601" cy="5512677"/>
              </a:xfrm>
              <a:blipFill rotWithShape="0">
                <a:blip r:embed="rId3"/>
                <a:stretch>
                  <a:fillRect l="-1906" t="-2544" r="-19208"/>
                </a:stretch>
              </a:blipFill>
            </p:spPr>
            <p:txBody>
              <a:bodyPr/>
              <a:lstStyle/>
              <a:p>
                <a:r>
                  <a:rPr lang="pt-BR">
                    <a:noFill/>
                  </a:rPr>
                  <a:t> </a:t>
                </a:r>
              </a:p>
            </p:txBody>
          </p:sp>
        </mc:Fallback>
      </mc:AlternateContent>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l="1171" t="1716" r="1171" b="1832"/>
          <a:stretch/>
        </p:blipFill>
        <p:spPr>
          <a:xfrm>
            <a:off x="5033967" y="1201371"/>
            <a:ext cx="2141710" cy="1387790"/>
          </a:xfrm>
          <a:prstGeom prst="rect">
            <a:avLst/>
          </a:prstGeom>
        </p:spPr>
      </p:pic>
      <p:pic>
        <p:nvPicPr>
          <p:cNvPr id="5" name="Imagem 4"/>
          <p:cNvPicPr>
            <a:picLocks noChangeAspect="1"/>
          </p:cNvPicPr>
          <p:nvPr/>
        </p:nvPicPr>
        <p:blipFill rotWithShape="1">
          <a:blip r:embed="rId5">
            <a:extLst>
              <a:ext uri="{28A0092B-C50C-407E-A947-70E740481C1C}">
                <a14:useLocalDpi xmlns:a14="http://schemas.microsoft.com/office/drawing/2010/main" val="0"/>
              </a:ext>
            </a:extLst>
          </a:blip>
          <a:srcRect l="1702" t="24715" r="2286" b="7657"/>
          <a:stretch/>
        </p:blipFill>
        <p:spPr>
          <a:xfrm>
            <a:off x="4975696" y="2637694"/>
            <a:ext cx="2258251" cy="1534511"/>
          </a:xfrm>
          <a:prstGeom prst="rect">
            <a:avLst/>
          </a:prstGeom>
        </p:spPr>
      </p:pic>
      <p:sp>
        <p:nvSpPr>
          <p:cNvPr id="8" name="CaixaDeTexto 7"/>
          <p:cNvSpPr txBox="1"/>
          <p:nvPr/>
        </p:nvSpPr>
        <p:spPr>
          <a:xfrm>
            <a:off x="5173859" y="1249850"/>
            <a:ext cx="979122" cy="400110"/>
          </a:xfrm>
          <a:prstGeom prst="rect">
            <a:avLst/>
          </a:prstGeom>
          <a:noFill/>
        </p:spPr>
        <p:txBody>
          <a:bodyPr wrap="square" rtlCol="0">
            <a:spAutoFit/>
          </a:bodyPr>
          <a:lstStyle/>
          <a:p>
            <a:pPr algn="ctr"/>
            <a:r>
              <a:rPr lang="pt-BR" sz="1000" dirty="0"/>
              <a:t>Histograma dos atributos</a:t>
            </a:r>
          </a:p>
        </p:txBody>
      </p:sp>
      <p:sp>
        <p:nvSpPr>
          <p:cNvPr id="9" name="CaixaDeTexto 8"/>
          <p:cNvSpPr txBox="1"/>
          <p:nvPr/>
        </p:nvSpPr>
        <p:spPr>
          <a:xfrm>
            <a:off x="5442446" y="2588004"/>
            <a:ext cx="742637" cy="400110"/>
          </a:xfrm>
          <a:prstGeom prst="rect">
            <a:avLst/>
          </a:prstGeom>
          <a:noFill/>
        </p:spPr>
        <p:txBody>
          <a:bodyPr wrap="square" rtlCol="0">
            <a:spAutoFit/>
          </a:bodyPr>
          <a:lstStyle/>
          <a:p>
            <a:pPr algn="ctr"/>
            <a:r>
              <a:rPr lang="pt-BR" sz="1000" dirty="0"/>
              <a:t>Superfície de erro</a:t>
            </a:r>
          </a:p>
        </p:txBody>
      </p:sp>
      <mc:AlternateContent xmlns:mc="http://schemas.openxmlformats.org/markup-compatibility/2006" xmlns:a14="http://schemas.microsoft.com/office/drawing/2010/main">
        <mc:Choice Requires="a14">
          <p:sp>
            <p:nvSpPr>
              <p:cNvPr id="17" name="Rectangle 17"/>
              <p:cNvSpPr/>
              <p:nvPr/>
            </p:nvSpPr>
            <p:spPr>
              <a:xfrm>
                <a:off x="4918248" y="6396336"/>
                <a:ext cx="23731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7" name="Rectangle 17"/>
              <p:cNvSpPr>
                <a:spLocks noRot="1" noChangeAspect="1" noMove="1" noResize="1" noEditPoints="1" noAdjustHandles="1" noChangeArrowheads="1" noChangeShapeType="1" noTextEdit="1"/>
              </p:cNvSpPr>
              <p:nvPr/>
            </p:nvSpPr>
            <p:spPr>
              <a:xfrm>
                <a:off x="4918248" y="6396336"/>
                <a:ext cx="2373146" cy="461665"/>
              </a:xfrm>
              <a:prstGeom prst="rect">
                <a:avLst/>
              </a:prstGeom>
              <a:blipFill rotWithShape="0">
                <a:blip r:embed="rId6"/>
                <a:stretch>
                  <a:fillRect/>
                </a:stretch>
              </a:blipFill>
            </p:spPr>
            <p:txBody>
              <a:bodyPr/>
              <a:lstStyle/>
              <a:p>
                <a:r>
                  <a:rPr lang="pt-BR">
                    <a:noFill/>
                  </a:rPr>
                  <a:t> </a:t>
                </a:r>
              </a:p>
            </p:txBody>
          </p:sp>
        </mc:Fallback>
      </mc:AlternateContent>
      <p:pic>
        <p:nvPicPr>
          <p:cNvPr id="18" name="Imagem 17"/>
          <p:cNvPicPr>
            <a:picLocks noChangeAspect="1"/>
          </p:cNvPicPr>
          <p:nvPr/>
        </p:nvPicPr>
        <p:blipFill rotWithShape="1">
          <a:blip r:embed="rId7">
            <a:extLst>
              <a:ext uri="{28A0092B-C50C-407E-A947-70E740481C1C}">
                <a14:useLocalDpi xmlns:a14="http://schemas.microsoft.com/office/drawing/2010/main" val="0"/>
              </a:ext>
            </a:extLst>
          </a:blip>
          <a:srcRect l="1299" t="4009" r="1326" b="1743"/>
          <a:stretch/>
        </p:blipFill>
        <p:spPr>
          <a:xfrm>
            <a:off x="4918248" y="4220738"/>
            <a:ext cx="2373146" cy="2236910"/>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7387717" y="6396336"/>
                <a:ext cx="2378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19" name="Rectangle 18"/>
              <p:cNvSpPr>
                <a:spLocks noRot="1" noChangeAspect="1" noMove="1" noResize="1" noEditPoints="1" noAdjustHandles="1" noChangeArrowheads="1" noChangeShapeType="1" noTextEdit="1"/>
              </p:cNvSpPr>
              <p:nvPr/>
            </p:nvSpPr>
            <p:spPr>
              <a:xfrm>
                <a:off x="7387717" y="6396336"/>
                <a:ext cx="2378900" cy="461665"/>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6785" y="6396335"/>
                <a:ext cx="237299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i="1">
                              <a:latin typeface="Cambria Math" panose="02040503050406030204" pitchFamily="18" charset="0"/>
                            </a:rPr>
                            <m:t>1</m:t>
                          </m:r>
                        </m:sub>
                      </m:sSub>
                      <m:r>
                        <a:rPr lang="pt-BR" sz="1200" b="0" i="0" smtClean="0">
                          <a:latin typeface="Cambria Math" panose="02040503050406030204" pitchFamily="18" charset="0"/>
                        </a:rPr>
                        <m:t>=2∗</m:t>
                      </m:r>
                      <m:r>
                        <m:rPr>
                          <m:sty m:val="p"/>
                        </m:rPr>
                        <a:rPr lang="pt-BR" sz="1200" b="0" i="0" smtClean="0">
                          <a:latin typeface="Cambria Math" panose="02040503050406030204" pitchFamily="18" charset="0"/>
                        </a:rPr>
                        <m:t>randn</m:t>
                      </m:r>
                      <m:d>
                        <m:dPr>
                          <m:ctrlPr>
                            <a:rPr lang="pt-BR" sz="1200" b="0" i="1" smtClean="0">
                              <a:latin typeface="Cambria Math" panose="02040503050406030204" pitchFamily="18" charset="0"/>
                            </a:rPr>
                          </m:ctrlPr>
                        </m:dPr>
                        <m:e>
                          <m:r>
                            <m:rPr>
                              <m:sty m:val="p"/>
                            </m:rPr>
                            <a:rPr lang="pt-BR" sz="1200" b="0" i="0" smtClean="0">
                              <a:latin typeface="Cambria Math" panose="02040503050406030204" pitchFamily="18" charset="0"/>
                            </a:rPr>
                            <m:t>N</m:t>
                          </m:r>
                          <m:r>
                            <a:rPr lang="pt-BR" sz="1200" b="0" i="0" smtClean="0">
                              <a:latin typeface="Cambria Math" panose="02040503050406030204" pitchFamily="18" charset="0"/>
                            </a:rPr>
                            <m:t>,1</m:t>
                          </m:r>
                        </m:e>
                      </m:d>
                    </m:oMath>
                  </m:oMathPara>
                </a14:m>
                <a:endParaRPr lang="pt-BR" sz="1200" b="0" dirty="0"/>
              </a:p>
              <a:p>
                <a:pPr/>
                <a14:m>
                  <m:oMathPara xmlns:m="http://schemas.openxmlformats.org/officeDocument/2006/math">
                    <m:oMathParaPr>
                      <m:jc m:val="centerGroup"/>
                    </m:oMathParaPr>
                    <m:oMath xmlns:m="http://schemas.openxmlformats.org/officeDocument/2006/math">
                      <m:sSub>
                        <m:sSubPr>
                          <m:ctrlPr>
                            <a:rPr lang="pt-BR" sz="1200" i="1">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r>
                        <a:rPr lang="pt-BR" sz="1200" b="0" i="1" smtClean="0">
                          <a:latin typeface="Cambria Math" panose="02040503050406030204" pitchFamily="18" charset="0"/>
                        </a:rPr>
                        <m:t>=</m:t>
                      </m:r>
                      <m:r>
                        <a:rPr lang="pt-BR" sz="1200">
                          <a:latin typeface="Cambria Math" panose="02040503050406030204" pitchFamily="18" charset="0"/>
                        </a:rPr>
                        <m:t>2∗</m:t>
                      </m:r>
                      <m:r>
                        <m:rPr>
                          <m:sty m:val="p"/>
                        </m:rPr>
                        <a:rPr lang="pt-BR" sz="1200">
                          <a:latin typeface="Cambria Math" panose="02040503050406030204" pitchFamily="18" charset="0"/>
                        </a:rPr>
                        <m:t>randn</m:t>
                      </m:r>
                      <m:d>
                        <m:dPr>
                          <m:ctrlPr>
                            <a:rPr lang="pt-BR" sz="1200" i="1">
                              <a:latin typeface="Cambria Math" panose="02040503050406030204" pitchFamily="18" charset="0"/>
                            </a:rPr>
                          </m:ctrlPr>
                        </m:dPr>
                        <m:e>
                          <m:r>
                            <m:rPr>
                              <m:sty m:val="p"/>
                            </m:rPr>
                            <a:rPr lang="pt-BR" sz="1200" b="0" i="0" smtClean="0">
                              <a:latin typeface="Cambria Math" panose="02040503050406030204" pitchFamily="18" charset="0"/>
                            </a:rPr>
                            <m:t>N</m:t>
                          </m:r>
                          <m:r>
                            <a:rPr lang="pt-BR" sz="1200">
                              <a:latin typeface="Cambria Math" panose="02040503050406030204" pitchFamily="18" charset="0"/>
                            </a:rPr>
                            <m:t>,1</m:t>
                          </m:r>
                        </m:e>
                      </m:d>
                    </m:oMath>
                  </m:oMathPara>
                </a14:m>
                <a:endParaRPr lang="pt-BR" sz="1200" dirty="0"/>
              </a:p>
            </p:txBody>
          </p:sp>
        </mc:Choice>
        <mc:Fallback xmlns="">
          <p:sp>
            <p:nvSpPr>
              <p:cNvPr id="20" name="Rectangle 19"/>
              <p:cNvSpPr>
                <a:spLocks noRot="1" noChangeAspect="1" noMove="1" noResize="1" noEditPoints="1" noAdjustHandles="1" noChangeArrowheads="1" noChangeShapeType="1" noTextEdit="1"/>
              </p:cNvSpPr>
              <p:nvPr/>
            </p:nvSpPr>
            <p:spPr>
              <a:xfrm>
                <a:off x="9806785" y="6396335"/>
                <a:ext cx="2372994" cy="461665"/>
              </a:xfrm>
              <a:prstGeom prst="rect">
                <a:avLst/>
              </a:prstGeom>
              <a:blipFill rotWithShape="0">
                <a:blip r:embed="rId9"/>
                <a:stretch>
                  <a:fillRect/>
                </a:stretch>
              </a:blipFill>
            </p:spPr>
            <p:txBody>
              <a:bodyPr/>
              <a:lstStyle/>
              <a:p>
                <a:r>
                  <a:rPr lang="pt-BR">
                    <a:noFill/>
                  </a:rPr>
                  <a:t> </a:t>
                </a:r>
              </a:p>
            </p:txBody>
          </p:sp>
        </mc:Fallback>
      </mc:AlternateContent>
      <p:pic>
        <p:nvPicPr>
          <p:cNvPr id="21" name="Imagem 20"/>
          <p:cNvPicPr>
            <a:picLocks noChangeAspect="1"/>
          </p:cNvPicPr>
          <p:nvPr/>
        </p:nvPicPr>
        <p:blipFill rotWithShape="1">
          <a:blip r:embed="rId10">
            <a:extLst>
              <a:ext uri="{28A0092B-C50C-407E-A947-70E740481C1C}">
                <a14:useLocalDpi xmlns:a14="http://schemas.microsoft.com/office/drawing/2010/main" val="0"/>
              </a:ext>
            </a:extLst>
          </a:blip>
          <a:srcRect l="1390" t="1190" r="732" b="2024"/>
          <a:stretch/>
        </p:blipFill>
        <p:spPr>
          <a:xfrm>
            <a:off x="7451921" y="1202528"/>
            <a:ext cx="2137328" cy="1386633"/>
          </a:xfrm>
          <a:prstGeom prst="rect">
            <a:avLst/>
          </a:prstGeom>
        </p:spPr>
      </p:pic>
      <p:pic>
        <p:nvPicPr>
          <p:cNvPr id="23" name="Imagem 22"/>
          <p:cNvPicPr>
            <a:picLocks noChangeAspect="1"/>
          </p:cNvPicPr>
          <p:nvPr/>
        </p:nvPicPr>
        <p:blipFill rotWithShape="1">
          <a:blip r:embed="rId11">
            <a:extLst>
              <a:ext uri="{28A0092B-C50C-407E-A947-70E740481C1C}">
                <a14:useLocalDpi xmlns:a14="http://schemas.microsoft.com/office/drawing/2010/main" val="0"/>
              </a:ext>
            </a:extLst>
          </a:blip>
          <a:srcRect l="2011" t="25241" r="2756" b="7736"/>
          <a:stretch/>
        </p:blipFill>
        <p:spPr>
          <a:xfrm>
            <a:off x="7387717" y="2633914"/>
            <a:ext cx="2265736" cy="1538291"/>
          </a:xfrm>
          <a:prstGeom prst="rect">
            <a:avLst/>
          </a:prstGeom>
        </p:spPr>
      </p:pic>
      <p:pic>
        <p:nvPicPr>
          <p:cNvPr id="25" name="Imagem 24"/>
          <p:cNvPicPr>
            <a:picLocks noChangeAspect="1"/>
          </p:cNvPicPr>
          <p:nvPr/>
        </p:nvPicPr>
        <p:blipFill rotWithShape="1">
          <a:blip r:embed="rId12">
            <a:extLst>
              <a:ext uri="{28A0092B-C50C-407E-A947-70E740481C1C}">
                <a14:useLocalDpi xmlns:a14="http://schemas.microsoft.com/office/drawing/2010/main" val="0"/>
              </a:ext>
            </a:extLst>
          </a:blip>
          <a:srcRect l="1369" t="4046" r="1256" b="1816"/>
          <a:stretch/>
        </p:blipFill>
        <p:spPr>
          <a:xfrm>
            <a:off x="7387717" y="4219339"/>
            <a:ext cx="2378901" cy="2239707"/>
          </a:xfrm>
          <a:prstGeom prst="rect">
            <a:avLst/>
          </a:prstGeom>
        </p:spPr>
      </p:pic>
      <p:pic>
        <p:nvPicPr>
          <p:cNvPr id="27" name="Imagem 26"/>
          <p:cNvPicPr>
            <a:picLocks noChangeAspect="1"/>
          </p:cNvPicPr>
          <p:nvPr/>
        </p:nvPicPr>
        <p:blipFill rotWithShape="1">
          <a:blip r:embed="rId13">
            <a:extLst>
              <a:ext uri="{28A0092B-C50C-407E-A947-70E740481C1C}">
                <a14:useLocalDpi xmlns:a14="http://schemas.microsoft.com/office/drawing/2010/main" val="0"/>
              </a:ext>
            </a:extLst>
          </a:blip>
          <a:srcRect l="1410" t="2076" r="733" b="2473"/>
          <a:stretch/>
        </p:blipFill>
        <p:spPr>
          <a:xfrm>
            <a:off x="9892704" y="1201371"/>
            <a:ext cx="2201159" cy="1386633"/>
          </a:xfrm>
          <a:prstGeom prst="rect">
            <a:avLst/>
          </a:prstGeom>
        </p:spPr>
      </p:pic>
      <p:pic>
        <p:nvPicPr>
          <p:cNvPr id="29" name="Imagem 28"/>
          <p:cNvPicPr>
            <a:picLocks noChangeAspect="1"/>
          </p:cNvPicPr>
          <p:nvPr/>
        </p:nvPicPr>
        <p:blipFill rotWithShape="1">
          <a:blip r:embed="rId14">
            <a:extLst>
              <a:ext uri="{28A0092B-C50C-407E-A947-70E740481C1C}">
                <a14:useLocalDpi xmlns:a14="http://schemas.microsoft.com/office/drawing/2010/main" val="0"/>
              </a:ext>
            </a:extLst>
          </a:blip>
          <a:srcRect l="2053" t="25135" r="2466" b="7712"/>
          <a:stretch/>
        </p:blipFill>
        <p:spPr>
          <a:xfrm>
            <a:off x="9859681" y="2633913"/>
            <a:ext cx="2267204" cy="1538291"/>
          </a:xfrm>
          <a:prstGeom prst="rect">
            <a:avLst/>
          </a:prstGeom>
        </p:spPr>
      </p:pic>
      <p:pic>
        <p:nvPicPr>
          <p:cNvPr id="31" name="Imagem 30"/>
          <p:cNvPicPr>
            <a:picLocks noChangeAspect="1"/>
          </p:cNvPicPr>
          <p:nvPr/>
        </p:nvPicPr>
        <p:blipFill rotWithShape="1">
          <a:blip r:embed="rId15">
            <a:extLst>
              <a:ext uri="{28A0092B-C50C-407E-A947-70E740481C1C}">
                <a14:useLocalDpi xmlns:a14="http://schemas.microsoft.com/office/drawing/2010/main" val="0"/>
              </a:ext>
            </a:extLst>
          </a:blip>
          <a:srcRect l="1258" t="4072" r="1289" b="1546"/>
          <a:stretch/>
        </p:blipFill>
        <p:spPr>
          <a:xfrm>
            <a:off x="9806786" y="4220110"/>
            <a:ext cx="2372993" cy="2238164"/>
          </a:xfrm>
          <a:prstGeom prst="rect">
            <a:avLst/>
          </a:prstGeom>
        </p:spPr>
      </p:pic>
      <p:sp>
        <p:nvSpPr>
          <p:cNvPr id="10" name="CaixaDeTexto 9"/>
          <p:cNvSpPr txBox="1"/>
          <p:nvPr/>
        </p:nvSpPr>
        <p:spPr>
          <a:xfrm>
            <a:off x="5269279" y="4219339"/>
            <a:ext cx="826721" cy="400110"/>
          </a:xfrm>
          <a:prstGeom prst="rect">
            <a:avLst/>
          </a:prstGeom>
          <a:noFill/>
        </p:spPr>
        <p:txBody>
          <a:bodyPr wrap="square" rtlCol="0">
            <a:spAutoFit/>
          </a:bodyPr>
          <a:lstStyle/>
          <a:p>
            <a:pPr algn="ctr"/>
            <a:r>
              <a:rPr lang="pt-BR" sz="1000" dirty="0"/>
              <a:t>Superfície de contorno</a:t>
            </a:r>
          </a:p>
        </p:txBody>
      </p:sp>
      <p:sp>
        <p:nvSpPr>
          <p:cNvPr id="33" name="Rectangle 23"/>
          <p:cNvSpPr/>
          <p:nvPr/>
        </p:nvSpPr>
        <p:spPr>
          <a:xfrm>
            <a:off x="275479" y="6497722"/>
            <a:ext cx="4642768" cy="307777"/>
          </a:xfrm>
          <a:prstGeom prst="rect">
            <a:avLst/>
          </a:prstGeom>
          <a:noFill/>
        </p:spPr>
        <p:txBody>
          <a:bodyPr wrap="square" rtlCol="0">
            <a:spAutoFit/>
          </a:bodyPr>
          <a:lstStyle/>
          <a:p>
            <a:r>
              <a:rPr lang="pt-BR" sz="1400" b="1" dirty="0">
                <a:solidFill>
                  <a:srgbClr val="00B0F0"/>
                </a:solidFill>
                <a:hlinkClick r:id="rId16"/>
              </a:rPr>
              <a:t>Exemplo: formatos_diferentes_da_superfície_de_erro.ipynb</a:t>
            </a:r>
            <a:endParaRPr lang="pt-BR" sz="1400" b="1" dirty="0">
              <a:solidFill>
                <a:srgbClr val="00B0F0"/>
              </a:solidFill>
            </a:endParaRPr>
          </a:p>
        </p:txBody>
      </p:sp>
    </p:spTree>
    <p:extLst>
      <p:ext uri="{BB962C8B-B14F-4D97-AF65-F5344CB8AC3E}">
        <p14:creationId xmlns:p14="http://schemas.microsoft.com/office/powerpoint/2010/main" val="2051011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17772" cy="1001220"/>
          </a:xfrm>
        </p:spPr>
        <p:txBody>
          <a:bodyPr/>
          <a:lstStyle/>
          <a:p>
            <a:r>
              <a:rPr lang="pt-BR" dirty="0"/>
              <a:t>Desvantagens da forma fechada (Eq. 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776248"/>
                <a:ext cx="11164615" cy="5081752"/>
              </a:xfrm>
            </p:spPr>
            <p:txBody>
              <a:bodyPr>
                <a:normAutofit fontScale="92500" lnSpcReduction="20000"/>
              </a:bodyPr>
              <a:lstStyle/>
              <a:p>
                <a:r>
                  <a:rPr lang="pt-BR" b="1" dirty="0"/>
                  <a:t>Alta complexidade computacional</a:t>
                </a:r>
                <a:r>
                  <a:rPr lang="pt-BR" dirty="0"/>
                  <a:t>: 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 </a:t>
                </a:r>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smtClean="0">
                        <a:latin typeface="Cambria Math" panose="02040503050406030204" pitchFamily="18" charset="0"/>
                      </a:rPr>
                      <m:t>𝑿</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modelos não-lineares como classificadores e redes neurais) precisamos lidar com o fato de que nem sempre existem formas fechadas como a </a:t>
                </a:r>
                <a:r>
                  <a:rPr lang="pt-BR" b="1" dirty="0"/>
                  <a:t>equação normal</a:t>
                </a:r>
                <a:r>
                  <a:rPr lang="pt-BR" dirty="0"/>
                  <a:t>.</a:t>
                </a:r>
              </a:p>
              <a:p>
                <a:r>
                  <a:rPr lang="pt-BR" b="1" dirty="0"/>
                  <a:t>Solução</a:t>
                </a:r>
                <a:r>
                  <a:rPr lang="pt-BR" dirty="0"/>
                  <a:t>: abordagens iterativas.</a:t>
                </a:r>
              </a:p>
              <a:p>
                <a:pPr lvl="1">
                  <a:buFont typeface="Wingdings" panose="05000000000000000000" pitchFamily="2" charset="2"/>
                  <a:buChar char="§"/>
                </a:pPr>
                <a:r>
                  <a:rPr lang="pt-BR" dirty="0"/>
                  <a:t>São métodos que “</a:t>
                </a:r>
                <a:r>
                  <a:rPr lang="pt-BR" b="1" i="1" dirty="0"/>
                  <a:t>procuram</a:t>
                </a:r>
                <a:r>
                  <a:rPr lang="pt-BR" dirty="0"/>
                  <a:t>” de forma iterativa os pesos ótimos no espaço de soluções.</a:t>
                </a:r>
              </a:p>
              <a:p>
                <a:pPr lvl="2">
                  <a:buFont typeface="Courier New" panose="02070309020205020404" pitchFamily="49" charset="0"/>
                  <a:buChar char="o"/>
                </a:pPr>
                <a:r>
                  <a:rPr lang="pt-BR" b="1" i="1" dirty="0"/>
                  <a:t>Espaço de soluções </a:t>
                </a:r>
                <a:r>
                  <a:rPr lang="pt-BR" dirty="0"/>
                  <a:t>é um outro nome para a </a:t>
                </a:r>
                <a:r>
                  <a:rPr lang="pt-BR" b="1" i="1" dirty="0"/>
                  <a:t>superfície de erro</a:t>
                </a:r>
                <a:r>
                  <a:rPr lang="pt-BR" dirty="0"/>
                  <a:t>.</a:t>
                </a:r>
              </a:p>
              <a:p>
                <a:pPr lvl="1">
                  <a:buFont typeface="Wingdings" panose="05000000000000000000" pitchFamily="2" charset="2"/>
                  <a:buChar char="§"/>
                </a:pPr>
                <a:r>
                  <a:rPr lang="pt-BR" dirty="0"/>
                  <a:t>Um exemplo de abordagem iterativa é o algoritmo do </a:t>
                </a:r>
                <a:r>
                  <a:rPr lang="pt-BR" b="1" i="1" dirty="0"/>
                  <a:t>gradiente descendente</a:t>
                </a:r>
                <a:r>
                  <a:rPr lang="pt-BR" dirty="0"/>
                  <a:t>.</a:t>
                </a:r>
              </a:p>
              <a:p>
                <a:pPr lvl="2">
                  <a:buFont typeface="Courier New" panose="02070309020205020404" pitchFamily="49" charset="0"/>
                  <a:buChar char="o"/>
                </a:pPr>
                <a:r>
                  <a:rPr lang="pt-BR" dirty="0"/>
                  <a:t>O algoritmo busca iterativamente o ponto mais baixo da superfície de erro.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776248"/>
                <a:ext cx="11164615" cy="5081752"/>
              </a:xfrm>
              <a:blipFill>
                <a:blip r:embed="rId3"/>
                <a:stretch>
                  <a:fillRect l="-819" t="-2998" b="-1439"/>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4589243"/>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18350</TotalTime>
  <Words>7992</Words>
  <Application>Microsoft Office PowerPoint</Application>
  <PresentationFormat>Widescreen</PresentationFormat>
  <Paragraphs>547</Paragraphs>
  <Slides>50</Slides>
  <Notes>29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50</vt:i4>
      </vt:variant>
    </vt:vector>
  </HeadingPairs>
  <TitlesOfParts>
    <vt:vector size="57"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Variações do formato da superfície de erro</vt:lpstr>
      <vt:lpstr>Apresentação do PowerPoint</vt:lpstr>
      <vt:lpstr>Superfícies de erro com diferentes formatos</vt:lpstr>
      <vt:lpstr>Superfícies de erro com diferentes formatos</vt:lpstr>
      <vt:lpstr>Desvantagens da forma fechada (Eq. Normal)</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2366</cp:revision>
  <dcterms:created xsi:type="dcterms:W3CDTF">2020-02-17T11:18:32Z</dcterms:created>
  <dcterms:modified xsi:type="dcterms:W3CDTF">2023-08-31T21:01:39Z</dcterms:modified>
</cp:coreProperties>
</file>